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803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0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3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81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76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99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674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463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97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70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17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98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01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3294B-50F6-4611-836D-84B6D1D1F65F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682C3-96A9-4B52-9B36-C74C647D8C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95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>
            <a:extLst>
              <a:ext uri="{FF2B5EF4-FFF2-40B4-BE49-F238E27FC236}">
                <a16:creationId xmlns:a16="http://schemas.microsoft.com/office/drawing/2014/main" id="{019DA126-3118-BE7A-00BC-E95C725EFA61}"/>
              </a:ext>
            </a:extLst>
          </p:cNvPr>
          <p:cNvGrpSpPr/>
          <p:nvPr/>
        </p:nvGrpSpPr>
        <p:grpSpPr>
          <a:xfrm>
            <a:off x="185737" y="16665"/>
            <a:ext cx="11820525" cy="6255735"/>
            <a:chOff x="185737" y="16665"/>
            <a:chExt cx="11820525" cy="6255735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A0AC7565-0A44-1D03-08EC-9C7998942875}"/>
                </a:ext>
              </a:extLst>
            </p:cNvPr>
            <p:cNvCxnSpPr>
              <a:cxnSpLocks/>
            </p:cNvCxnSpPr>
            <p:nvPr/>
          </p:nvCxnSpPr>
          <p:spPr>
            <a:xfrm>
              <a:off x="1554773" y="152400"/>
              <a:ext cx="0" cy="612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5D60B14C-D513-D0A4-DB62-8EF665BD6171}"/>
                </a:ext>
              </a:extLst>
            </p:cNvPr>
            <p:cNvCxnSpPr>
              <a:cxnSpLocks/>
            </p:cNvCxnSpPr>
            <p:nvPr/>
          </p:nvCxnSpPr>
          <p:spPr>
            <a:xfrm>
              <a:off x="3064315" y="152400"/>
              <a:ext cx="0" cy="612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9879CCB1-5C69-F023-02DA-92C8471FFA61}"/>
                </a:ext>
              </a:extLst>
            </p:cNvPr>
            <p:cNvCxnSpPr>
              <a:cxnSpLocks/>
            </p:cNvCxnSpPr>
            <p:nvPr/>
          </p:nvCxnSpPr>
          <p:spPr>
            <a:xfrm>
              <a:off x="4573857" y="152400"/>
              <a:ext cx="0" cy="612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91D6D927-BF8F-C51F-9A88-49C1A7305F93}"/>
                </a:ext>
              </a:extLst>
            </p:cNvPr>
            <p:cNvSpPr txBox="1"/>
            <p:nvPr/>
          </p:nvSpPr>
          <p:spPr>
            <a:xfrm>
              <a:off x="225170" y="5658661"/>
              <a:ext cx="5778487" cy="24622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军体类、思想政治理论课、四史课程及思想政治理论课综合实践</a:t>
              </a:r>
              <a:endParaRPr lang="zh-CN" altLang="en-US" sz="1000" dirty="0"/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21D8DFAA-5191-22AB-5351-55D6526484CB}"/>
                </a:ext>
              </a:extLst>
            </p:cNvPr>
            <p:cNvCxnSpPr>
              <a:cxnSpLocks/>
            </p:cNvCxnSpPr>
            <p:nvPr/>
          </p:nvCxnSpPr>
          <p:spPr>
            <a:xfrm>
              <a:off x="6088161" y="16665"/>
              <a:ext cx="0" cy="504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3278D1F2-B440-C072-10FD-E8EFBA145669}"/>
                </a:ext>
              </a:extLst>
            </p:cNvPr>
            <p:cNvCxnSpPr>
              <a:cxnSpLocks/>
            </p:cNvCxnSpPr>
            <p:nvPr/>
          </p:nvCxnSpPr>
          <p:spPr>
            <a:xfrm>
              <a:off x="7597703" y="16665"/>
              <a:ext cx="0" cy="504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5BE3560A-A88F-CCE7-C7A1-CF5C230FA50E}"/>
                </a:ext>
              </a:extLst>
            </p:cNvPr>
            <p:cNvCxnSpPr>
              <a:cxnSpLocks/>
            </p:cNvCxnSpPr>
            <p:nvPr/>
          </p:nvCxnSpPr>
          <p:spPr>
            <a:xfrm>
              <a:off x="9107245" y="16665"/>
              <a:ext cx="0" cy="504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B3500AA6-E0E9-58D2-E88D-A30022299C7A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84" y="16665"/>
              <a:ext cx="0" cy="504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186CD2A2-5AAE-14DE-70B1-CF70EA7200D9}"/>
                </a:ext>
              </a:extLst>
            </p:cNvPr>
            <p:cNvSpPr txBox="1"/>
            <p:nvPr/>
          </p:nvSpPr>
          <p:spPr>
            <a:xfrm>
              <a:off x="347662" y="95008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第一学期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8A164F-85D2-369D-BAAC-659F3E31BA05}"/>
                </a:ext>
              </a:extLst>
            </p:cNvPr>
            <p:cNvSpPr txBox="1"/>
            <p:nvPr/>
          </p:nvSpPr>
          <p:spPr>
            <a:xfrm>
              <a:off x="1818280" y="95008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第二学期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11E3C5D-FCFB-2FD0-5772-274664182A0E}"/>
                </a:ext>
              </a:extLst>
            </p:cNvPr>
            <p:cNvSpPr txBox="1"/>
            <p:nvPr/>
          </p:nvSpPr>
          <p:spPr>
            <a:xfrm>
              <a:off x="3288898" y="95008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第三学期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08B76A2-DF2A-B084-A206-887CD9E2F326}"/>
                </a:ext>
              </a:extLst>
            </p:cNvPr>
            <p:cNvSpPr txBox="1"/>
            <p:nvPr/>
          </p:nvSpPr>
          <p:spPr>
            <a:xfrm>
              <a:off x="4785843" y="85483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第四学期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E2EF873E-0C27-635C-3451-78D1C0256C36}"/>
                </a:ext>
              </a:extLst>
            </p:cNvPr>
            <p:cNvSpPr txBox="1"/>
            <p:nvPr/>
          </p:nvSpPr>
          <p:spPr>
            <a:xfrm>
              <a:off x="6269054" y="95008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第五学期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FA582828-77F9-EC8C-101D-D17DDC272DDB}"/>
                </a:ext>
              </a:extLst>
            </p:cNvPr>
            <p:cNvSpPr txBox="1"/>
            <p:nvPr/>
          </p:nvSpPr>
          <p:spPr>
            <a:xfrm>
              <a:off x="7739672" y="85483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第六学期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6B339CC0-0198-B611-635A-A5AB96BB9A64}"/>
                </a:ext>
              </a:extLst>
            </p:cNvPr>
            <p:cNvSpPr txBox="1"/>
            <p:nvPr/>
          </p:nvSpPr>
          <p:spPr>
            <a:xfrm>
              <a:off x="9256079" y="95008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第七学期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C685B348-9792-EAD3-E9AC-826E263CAB08}"/>
                </a:ext>
              </a:extLst>
            </p:cNvPr>
            <p:cNvSpPr txBox="1"/>
            <p:nvPr/>
          </p:nvSpPr>
          <p:spPr>
            <a:xfrm>
              <a:off x="10641990" y="95008"/>
              <a:ext cx="1211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第八学期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5675594F-3728-10F5-BD48-9A4E300AEDCF}"/>
                </a:ext>
              </a:extLst>
            </p:cNvPr>
            <p:cNvCxnSpPr/>
            <p:nvPr/>
          </p:nvCxnSpPr>
          <p:spPr>
            <a:xfrm>
              <a:off x="185737" y="559590"/>
              <a:ext cx="118205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C0206AB-8DAE-C05E-5B4B-CBF38BF8F2DF}"/>
                </a:ext>
              </a:extLst>
            </p:cNvPr>
            <p:cNvSpPr txBox="1"/>
            <p:nvPr/>
          </p:nvSpPr>
          <p:spPr>
            <a:xfrm>
              <a:off x="1099822" y="652495"/>
              <a:ext cx="900000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高等数学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2703DC8-8211-C563-004F-FC6D763ABA67}"/>
                </a:ext>
              </a:extLst>
            </p:cNvPr>
            <p:cNvSpPr txBox="1"/>
            <p:nvPr/>
          </p:nvSpPr>
          <p:spPr>
            <a:xfrm>
              <a:off x="457522" y="1378139"/>
              <a:ext cx="899247" cy="4001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无机与分析化学</a:t>
              </a:r>
              <a:endParaRPr lang="zh-CN" altLang="en-US" sz="1000" dirty="0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4C8E6D52-F32E-0FCD-416F-692CF7337D26}"/>
                </a:ext>
              </a:extLst>
            </p:cNvPr>
            <p:cNvSpPr txBox="1"/>
            <p:nvPr/>
          </p:nvSpPr>
          <p:spPr>
            <a:xfrm>
              <a:off x="410987" y="3862847"/>
              <a:ext cx="900000" cy="24622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新生研讨类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6DBB7537-26A1-DB30-7DAB-44582128D63B}"/>
                </a:ext>
              </a:extLst>
            </p:cNvPr>
            <p:cNvSpPr txBox="1"/>
            <p:nvPr/>
          </p:nvSpPr>
          <p:spPr>
            <a:xfrm>
              <a:off x="450201" y="2257672"/>
              <a:ext cx="900000" cy="4001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无机与分析化学实验</a:t>
              </a:r>
              <a:endParaRPr lang="zh-CN" altLang="en-US" sz="1000" dirty="0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4424D965-69CD-488F-F726-C1C4B16D2D72}"/>
                </a:ext>
              </a:extLst>
            </p:cNvPr>
            <p:cNvSpPr txBox="1"/>
            <p:nvPr/>
          </p:nvSpPr>
          <p:spPr>
            <a:xfrm>
              <a:off x="424074" y="3137205"/>
              <a:ext cx="900000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计算机类</a:t>
              </a:r>
              <a:endParaRPr lang="zh-CN" altLang="en-US" sz="1000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F8B85E84-A72D-C8B6-7953-5FDC96EA2FC3}"/>
                </a:ext>
              </a:extLst>
            </p:cNvPr>
            <p:cNvSpPr txBox="1"/>
            <p:nvPr/>
          </p:nvSpPr>
          <p:spPr>
            <a:xfrm>
              <a:off x="229932" y="5171746"/>
              <a:ext cx="5778488" cy="24622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语言和人文素养类课程（英语、大学语文、心理健康教育、就业</a:t>
              </a:r>
              <a:r>
                <a:rPr lang="zh-CN" altLang="en-US" sz="1000">
                  <a:latin typeface="宋体" panose="02010600030101010101" pitchFamily="2" charset="-122"/>
                  <a:ea typeface="宋体" panose="02010600030101010101" pitchFamily="2" charset="-122"/>
                </a:rPr>
                <a:t>指导、化工劳动</a:t>
              </a:r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教育）</a:t>
              </a:r>
              <a:endParaRPr lang="zh-CN" altLang="en-US" sz="1000" dirty="0"/>
            </a:p>
          </p:txBody>
        </p:sp>
        <p:sp>
          <p:nvSpPr>
            <p:cNvPr id="32" name="文本框 25">
              <a:extLst>
                <a:ext uri="{FF2B5EF4-FFF2-40B4-BE49-F238E27FC236}">
                  <a16:creationId xmlns:a16="http://schemas.microsoft.com/office/drawing/2014/main" id="{F2703DC8-8211-C563-004F-FC6D763ABA67}"/>
                </a:ext>
              </a:extLst>
            </p:cNvPr>
            <p:cNvSpPr txBox="1"/>
            <p:nvPr/>
          </p:nvSpPr>
          <p:spPr>
            <a:xfrm>
              <a:off x="1852455" y="1645212"/>
              <a:ext cx="900000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有机化学</a:t>
              </a:r>
              <a:endParaRPr lang="zh-CN" altLang="en-US" sz="1000" dirty="0"/>
            </a:p>
          </p:txBody>
        </p:sp>
        <p:sp>
          <p:nvSpPr>
            <p:cNvPr id="38" name="文本框 27">
              <a:extLst>
                <a:ext uri="{FF2B5EF4-FFF2-40B4-BE49-F238E27FC236}">
                  <a16:creationId xmlns:a16="http://schemas.microsoft.com/office/drawing/2014/main" id="{4C8E6D52-F32E-0FCD-416F-692CF7337D26}"/>
                </a:ext>
              </a:extLst>
            </p:cNvPr>
            <p:cNvSpPr txBox="1"/>
            <p:nvPr/>
          </p:nvSpPr>
          <p:spPr>
            <a:xfrm>
              <a:off x="1852455" y="2417823"/>
              <a:ext cx="900000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大学物理</a:t>
              </a:r>
            </a:p>
          </p:txBody>
        </p:sp>
        <p:sp>
          <p:nvSpPr>
            <p:cNvPr id="41" name="文本框 30">
              <a:extLst>
                <a:ext uri="{FF2B5EF4-FFF2-40B4-BE49-F238E27FC236}">
                  <a16:creationId xmlns:a16="http://schemas.microsoft.com/office/drawing/2014/main" id="{6CA950A7-20CD-5AC4-498D-787CA5A1AF63}"/>
                </a:ext>
              </a:extLst>
            </p:cNvPr>
            <p:cNvSpPr txBox="1"/>
            <p:nvPr/>
          </p:nvSpPr>
          <p:spPr>
            <a:xfrm>
              <a:off x="1846748" y="3871556"/>
              <a:ext cx="900000" cy="24622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金工实习</a:t>
              </a:r>
            </a:p>
          </p:txBody>
        </p:sp>
        <p:sp>
          <p:nvSpPr>
            <p:cNvPr id="42" name="文本框 25">
              <a:extLst>
                <a:ext uri="{FF2B5EF4-FFF2-40B4-BE49-F238E27FC236}">
                  <a16:creationId xmlns:a16="http://schemas.microsoft.com/office/drawing/2014/main" id="{F2703DC8-8211-C563-004F-FC6D763ABA67}"/>
                </a:ext>
              </a:extLst>
            </p:cNvPr>
            <p:cNvSpPr txBox="1"/>
            <p:nvPr/>
          </p:nvSpPr>
          <p:spPr>
            <a:xfrm>
              <a:off x="1837847" y="3278961"/>
              <a:ext cx="900000" cy="24622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工程制图</a:t>
              </a:r>
            </a:p>
          </p:txBody>
        </p:sp>
        <p:sp>
          <p:nvSpPr>
            <p:cNvPr id="43" name="文本框 26">
              <a:extLst>
                <a:ext uri="{FF2B5EF4-FFF2-40B4-BE49-F238E27FC236}">
                  <a16:creationId xmlns:a16="http://schemas.microsoft.com/office/drawing/2014/main" id="{304EBA11-8223-39DF-786F-20D6E207285C}"/>
                </a:ext>
              </a:extLst>
            </p:cNvPr>
            <p:cNvSpPr txBox="1"/>
            <p:nvPr/>
          </p:nvSpPr>
          <p:spPr>
            <a:xfrm>
              <a:off x="1847488" y="1088328"/>
              <a:ext cx="900000" cy="36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线性代数</a:t>
              </a:r>
            </a:p>
          </p:txBody>
        </p:sp>
        <p:sp>
          <p:nvSpPr>
            <p:cNvPr id="44" name="文本框 25">
              <a:extLst>
                <a:ext uri="{FF2B5EF4-FFF2-40B4-BE49-F238E27FC236}">
                  <a16:creationId xmlns:a16="http://schemas.microsoft.com/office/drawing/2014/main" id="{F2703DC8-8211-C563-004F-FC6D763ABA67}"/>
                </a:ext>
              </a:extLst>
            </p:cNvPr>
            <p:cNvSpPr txBox="1"/>
            <p:nvPr/>
          </p:nvSpPr>
          <p:spPr>
            <a:xfrm>
              <a:off x="3366207" y="652495"/>
              <a:ext cx="900000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概率与统计</a:t>
              </a:r>
            </a:p>
          </p:txBody>
        </p:sp>
        <p:sp>
          <p:nvSpPr>
            <p:cNvPr id="45" name="文本框 26">
              <a:extLst>
                <a:ext uri="{FF2B5EF4-FFF2-40B4-BE49-F238E27FC236}">
                  <a16:creationId xmlns:a16="http://schemas.microsoft.com/office/drawing/2014/main" id="{304EBA11-8223-39DF-786F-20D6E207285C}"/>
                </a:ext>
              </a:extLst>
            </p:cNvPr>
            <p:cNvSpPr txBox="1"/>
            <p:nvPr/>
          </p:nvSpPr>
          <p:spPr>
            <a:xfrm>
              <a:off x="3366207" y="1426638"/>
              <a:ext cx="900000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物理化学</a:t>
              </a:r>
            </a:p>
          </p:txBody>
        </p:sp>
        <p:sp>
          <p:nvSpPr>
            <p:cNvPr id="46" name="文本框 27">
              <a:extLst>
                <a:ext uri="{FF2B5EF4-FFF2-40B4-BE49-F238E27FC236}">
                  <a16:creationId xmlns:a16="http://schemas.microsoft.com/office/drawing/2014/main" id="{4C8E6D52-F32E-0FCD-416F-692CF7337D26}"/>
                </a:ext>
              </a:extLst>
            </p:cNvPr>
            <p:cNvSpPr txBox="1"/>
            <p:nvPr/>
          </p:nvSpPr>
          <p:spPr>
            <a:xfrm>
              <a:off x="3366206" y="2180727"/>
              <a:ext cx="925715" cy="4001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物理化学实验</a:t>
              </a:r>
            </a:p>
          </p:txBody>
        </p:sp>
        <p:sp>
          <p:nvSpPr>
            <p:cNvPr id="50" name="文本框 25">
              <a:extLst>
                <a:ext uri="{FF2B5EF4-FFF2-40B4-BE49-F238E27FC236}">
                  <a16:creationId xmlns:a16="http://schemas.microsoft.com/office/drawing/2014/main" id="{F2703DC8-8211-C563-004F-FC6D763ABA67}"/>
                </a:ext>
              </a:extLst>
            </p:cNvPr>
            <p:cNvSpPr txBox="1"/>
            <p:nvPr/>
          </p:nvSpPr>
          <p:spPr>
            <a:xfrm>
              <a:off x="3366207" y="3871556"/>
              <a:ext cx="900000" cy="24622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电工电子学</a:t>
              </a:r>
            </a:p>
          </p:txBody>
        </p:sp>
        <p:sp>
          <p:nvSpPr>
            <p:cNvPr id="51" name="文本框 26">
              <a:extLst>
                <a:ext uri="{FF2B5EF4-FFF2-40B4-BE49-F238E27FC236}">
                  <a16:creationId xmlns:a16="http://schemas.microsoft.com/office/drawing/2014/main" id="{304EBA11-8223-39DF-786F-20D6E207285C}"/>
                </a:ext>
              </a:extLst>
            </p:cNvPr>
            <p:cNvSpPr txBox="1"/>
            <p:nvPr/>
          </p:nvSpPr>
          <p:spPr>
            <a:xfrm>
              <a:off x="3322430" y="2950797"/>
              <a:ext cx="987554" cy="4001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化工环保安全与工程伦理</a:t>
              </a:r>
            </a:p>
          </p:txBody>
        </p:sp>
        <p:sp>
          <p:nvSpPr>
            <p:cNvPr id="52" name="文本框 24">
              <a:extLst>
                <a:ext uri="{FF2B5EF4-FFF2-40B4-BE49-F238E27FC236}">
                  <a16:creationId xmlns:a16="http://schemas.microsoft.com/office/drawing/2014/main" id="{0C0206AB-8DAE-C05E-5B4B-CBF38BF8F2DF}"/>
                </a:ext>
              </a:extLst>
            </p:cNvPr>
            <p:cNvSpPr txBox="1"/>
            <p:nvPr/>
          </p:nvSpPr>
          <p:spPr>
            <a:xfrm>
              <a:off x="4883384" y="675607"/>
              <a:ext cx="2392167" cy="24622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化工原理、实验</a:t>
              </a:r>
            </a:p>
          </p:txBody>
        </p:sp>
        <p:sp>
          <p:nvSpPr>
            <p:cNvPr id="53" name="文本框 25">
              <a:extLst>
                <a:ext uri="{FF2B5EF4-FFF2-40B4-BE49-F238E27FC236}">
                  <a16:creationId xmlns:a16="http://schemas.microsoft.com/office/drawing/2014/main" id="{F2703DC8-8211-C563-004F-FC6D763ABA67}"/>
                </a:ext>
              </a:extLst>
            </p:cNvPr>
            <p:cNvSpPr txBox="1"/>
            <p:nvPr/>
          </p:nvSpPr>
          <p:spPr>
            <a:xfrm>
              <a:off x="7824488" y="1108287"/>
              <a:ext cx="1062961" cy="4001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化工过程分析与合成</a:t>
              </a:r>
            </a:p>
          </p:txBody>
        </p:sp>
        <p:sp>
          <p:nvSpPr>
            <p:cNvPr id="55" name="文本框 25">
              <a:extLst>
                <a:ext uri="{FF2B5EF4-FFF2-40B4-BE49-F238E27FC236}">
                  <a16:creationId xmlns:a16="http://schemas.microsoft.com/office/drawing/2014/main" id="{F2703DC8-8211-C563-004F-FC6D763ABA67}"/>
                </a:ext>
              </a:extLst>
            </p:cNvPr>
            <p:cNvSpPr txBox="1"/>
            <p:nvPr/>
          </p:nvSpPr>
          <p:spPr>
            <a:xfrm>
              <a:off x="4789425" y="2963373"/>
              <a:ext cx="999801" cy="3600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化工机械基础及化工设备</a:t>
              </a:r>
            </a:p>
          </p:txBody>
        </p:sp>
        <p:sp>
          <p:nvSpPr>
            <p:cNvPr id="56" name="文本框 26">
              <a:extLst>
                <a:ext uri="{FF2B5EF4-FFF2-40B4-BE49-F238E27FC236}">
                  <a16:creationId xmlns:a16="http://schemas.microsoft.com/office/drawing/2014/main" id="{304EBA11-8223-39DF-786F-20D6E207285C}"/>
                </a:ext>
              </a:extLst>
            </p:cNvPr>
            <p:cNvSpPr txBox="1"/>
            <p:nvPr/>
          </p:nvSpPr>
          <p:spPr>
            <a:xfrm>
              <a:off x="4839325" y="1195520"/>
              <a:ext cx="900000" cy="36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化工技术经济学</a:t>
              </a:r>
            </a:p>
          </p:txBody>
        </p:sp>
        <p:sp>
          <p:nvSpPr>
            <p:cNvPr id="58" name="文本框 28">
              <a:extLst>
                <a:ext uri="{FF2B5EF4-FFF2-40B4-BE49-F238E27FC236}">
                  <a16:creationId xmlns:a16="http://schemas.microsoft.com/office/drawing/2014/main" id="{6DBB7537-26A1-DB30-7DAB-44582128D63B}"/>
                </a:ext>
              </a:extLst>
            </p:cNvPr>
            <p:cNvSpPr txBox="1"/>
            <p:nvPr/>
          </p:nvSpPr>
          <p:spPr>
            <a:xfrm>
              <a:off x="4839325" y="1929268"/>
              <a:ext cx="900000" cy="24622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化工热力学</a:t>
              </a:r>
            </a:p>
          </p:txBody>
        </p:sp>
        <p:sp>
          <p:nvSpPr>
            <p:cNvPr id="59" name="文本框 29">
              <a:extLst>
                <a:ext uri="{FF2B5EF4-FFF2-40B4-BE49-F238E27FC236}">
                  <a16:creationId xmlns:a16="http://schemas.microsoft.com/office/drawing/2014/main" id="{4424D965-69CD-488F-F726-C1C4B16D2D72}"/>
                </a:ext>
              </a:extLst>
            </p:cNvPr>
            <p:cNvSpPr txBox="1"/>
            <p:nvPr/>
          </p:nvSpPr>
          <p:spPr>
            <a:xfrm>
              <a:off x="4839325" y="2453439"/>
              <a:ext cx="900000" cy="36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热力学基础实验</a:t>
              </a:r>
            </a:p>
          </p:txBody>
        </p:sp>
        <p:sp>
          <p:nvSpPr>
            <p:cNvPr id="60" name="文本框 30">
              <a:extLst>
                <a:ext uri="{FF2B5EF4-FFF2-40B4-BE49-F238E27FC236}">
                  <a16:creationId xmlns:a16="http://schemas.microsoft.com/office/drawing/2014/main" id="{6CA950A7-20CD-5AC4-498D-787CA5A1AF63}"/>
                </a:ext>
              </a:extLst>
            </p:cNvPr>
            <p:cNvSpPr txBox="1"/>
            <p:nvPr/>
          </p:nvSpPr>
          <p:spPr>
            <a:xfrm>
              <a:off x="4839325" y="3627704"/>
              <a:ext cx="900000" cy="24622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认识实习</a:t>
              </a:r>
            </a:p>
          </p:txBody>
        </p:sp>
        <p:sp>
          <p:nvSpPr>
            <p:cNvPr id="62" name="文本框 26">
              <a:extLst>
                <a:ext uri="{FF2B5EF4-FFF2-40B4-BE49-F238E27FC236}">
                  <a16:creationId xmlns:a16="http://schemas.microsoft.com/office/drawing/2014/main" id="{304EBA11-8223-39DF-786F-20D6E207285C}"/>
                </a:ext>
              </a:extLst>
            </p:cNvPr>
            <p:cNvSpPr txBox="1"/>
            <p:nvPr/>
          </p:nvSpPr>
          <p:spPr>
            <a:xfrm>
              <a:off x="6354064" y="1729805"/>
              <a:ext cx="900000" cy="36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化工仪表及自动化</a:t>
              </a:r>
            </a:p>
          </p:txBody>
        </p:sp>
        <p:sp>
          <p:nvSpPr>
            <p:cNvPr id="63" name="文本框 27">
              <a:extLst>
                <a:ext uri="{FF2B5EF4-FFF2-40B4-BE49-F238E27FC236}">
                  <a16:creationId xmlns:a16="http://schemas.microsoft.com/office/drawing/2014/main" id="{4C8E6D52-F32E-0FCD-416F-692CF7337D26}"/>
                </a:ext>
              </a:extLst>
            </p:cNvPr>
            <p:cNvSpPr txBox="1"/>
            <p:nvPr/>
          </p:nvSpPr>
          <p:spPr>
            <a:xfrm>
              <a:off x="6297123" y="2251323"/>
              <a:ext cx="1013883" cy="4001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化学反应工程、实验</a:t>
              </a:r>
            </a:p>
          </p:txBody>
        </p:sp>
        <p:sp>
          <p:nvSpPr>
            <p:cNvPr id="65" name="文本框 29">
              <a:extLst>
                <a:ext uri="{FF2B5EF4-FFF2-40B4-BE49-F238E27FC236}">
                  <a16:creationId xmlns:a16="http://schemas.microsoft.com/office/drawing/2014/main" id="{4424D965-69CD-488F-F726-C1C4B16D2D72}"/>
                </a:ext>
              </a:extLst>
            </p:cNvPr>
            <p:cNvSpPr txBox="1"/>
            <p:nvPr/>
          </p:nvSpPr>
          <p:spPr>
            <a:xfrm>
              <a:off x="6297124" y="2804242"/>
              <a:ext cx="1013881" cy="4001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化工分离工程、实验</a:t>
              </a:r>
            </a:p>
          </p:txBody>
        </p:sp>
        <p:sp>
          <p:nvSpPr>
            <p:cNvPr id="67" name="文本框 30">
              <a:extLst>
                <a:ext uri="{FF2B5EF4-FFF2-40B4-BE49-F238E27FC236}">
                  <a16:creationId xmlns:a16="http://schemas.microsoft.com/office/drawing/2014/main" id="{6CA950A7-20CD-5AC4-498D-787CA5A1AF63}"/>
                </a:ext>
              </a:extLst>
            </p:cNvPr>
            <p:cNvSpPr txBox="1"/>
            <p:nvPr/>
          </p:nvSpPr>
          <p:spPr>
            <a:xfrm>
              <a:off x="6354064" y="3392013"/>
              <a:ext cx="900000" cy="36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化工开发创新实验</a:t>
              </a:r>
            </a:p>
          </p:txBody>
        </p:sp>
        <p:sp>
          <p:nvSpPr>
            <p:cNvPr id="68" name="文本框 26">
              <a:extLst>
                <a:ext uri="{FF2B5EF4-FFF2-40B4-BE49-F238E27FC236}">
                  <a16:creationId xmlns:a16="http://schemas.microsoft.com/office/drawing/2014/main" id="{304EBA11-8223-39DF-786F-20D6E207285C}"/>
                </a:ext>
              </a:extLst>
            </p:cNvPr>
            <p:cNvSpPr txBox="1"/>
            <p:nvPr/>
          </p:nvSpPr>
          <p:spPr>
            <a:xfrm>
              <a:off x="7703770" y="679760"/>
              <a:ext cx="1304397" cy="24622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化工设计</a:t>
              </a:r>
            </a:p>
          </p:txBody>
        </p:sp>
        <p:sp>
          <p:nvSpPr>
            <p:cNvPr id="69" name="文本框 27">
              <a:extLst>
                <a:ext uri="{FF2B5EF4-FFF2-40B4-BE49-F238E27FC236}">
                  <a16:creationId xmlns:a16="http://schemas.microsoft.com/office/drawing/2014/main" id="{4C8E6D52-F32E-0FCD-416F-692CF7337D26}"/>
                </a:ext>
              </a:extLst>
            </p:cNvPr>
            <p:cNvSpPr txBox="1"/>
            <p:nvPr/>
          </p:nvSpPr>
          <p:spPr>
            <a:xfrm>
              <a:off x="7703770" y="1718300"/>
              <a:ext cx="1304397" cy="4001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精细</a:t>
              </a:r>
              <a:r>
                <a:rPr lang="en-US" altLang="zh-CN" sz="1000" dirty="0"/>
                <a:t>/</a:t>
              </a:r>
              <a:r>
                <a:rPr lang="zh-CN" altLang="en-US" sz="1000" dirty="0"/>
                <a:t>基本有机</a:t>
              </a:r>
              <a:r>
                <a:rPr lang="en-US" altLang="zh-CN" sz="1000" dirty="0"/>
                <a:t>/</a:t>
              </a:r>
              <a:r>
                <a:rPr lang="zh-CN" altLang="en-US" sz="1000" dirty="0" smtClean="0"/>
                <a:t>卤水储能化工工艺学</a:t>
              </a:r>
              <a:endParaRPr lang="zh-CN" altLang="en-US" sz="1000" dirty="0"/>
            </a:p>
          </p:txBody>
        </p:sp>
        <p:sp>
          <p:nvSpPr>
            <p:cNvPr id="71" name="文本框 29">
              <a:extLst>
                <a:ext uri="{FF2B5EF4-FFF2-40B4-BE49-F238E27FC236}">
                  <a16:creationId xmlns:a16="http://schemas.microsoft.com/office/drawing/2014/main" id="{4424D965-69CD-488F-F726-C1C4B16D2D72}"/>
                </a:ext>
              </a:extLst>
            </p:cNvPr>
            <p:cNvSpPr txBox="1"/>
            <p:nvPr/>
          </p:nvSpPr>
          <p:spPr>
            <a:xfrm>
              <a:off x="7703770" y="2298090"/>
              <a:ext cx="1304397" cy="70788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精细有机合成化学</a:t>
              </a:r>
              <a:r>
                <a:rPr lang="en-US" altLang="zh-CN" sz="1000" dirty="0"/>
                <a:t>/</a:t>
              </a:r>
              <a:r>
                <a:rPr lang="zh-CN" altLang="en-US" sz="1000" dirty="0"/>
                <a:t>工业催化原理</a:t>
              </a:r>
              <a:r>
                <a:rPr lang="en-US" altLang="zh-CN" sz="1000" dirty="0"/>
                <a:t>/</a:t>
              </a:r>
              <a:r>
                <a:rPr lang="zh-CN" altLang="en-US" sz="1000" dirty="0"/>
                <a:t>水盐体系相图</a:t>
              </a:r>
              <a:r>
                <a:rPr lang="en-US" altLang="zh-CN" sz="1000" dirty="0"/>
                <a:t>/</a:t>
              </a:r>
              <a:r>
                <a:rPr lang="zh-CN" altLang="en-US" sz="1000" dirty="0"/>
                <a:t>电化学原理</a:t>
              </a:r>
            </a:p>
          </p:txBody>
        </p:sp>
        <p:sp>
          <p:nvSpPr>
            <p:cNvPr id="73" name="文本框 30">
              <a:extLst>
                <a:ext uri="{FF2B5EF4-FFF2-40B4-BE49-F238E27FC236}">
                  <a16:creationId xmlns:a16="http://schemas.microsoft.com/office/drawing/2014/main" id="{6CA950A7-20CD-5AC4-498D-787CA5A1AF63}"/>
                </a:ext>
              </a:extLst>
            </p:cNvPr>
            <p:cNvSpPr txBox="1"/>
            <p:nvPr/>
          </p:nvSpPr>
          <p:spPr>
            <a:xfrm>
              <a:off x="7703770" y="3106513"/>
              <a:ext cx="1304397" cy="70788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精细化学品分离分析</a:t>
              </a:r>
              <a:r>
                <a:rPr lang="en-US" altLang="zh-CN" sz="1000" dirty="0"/>
                <a:t>/</a:t>
              </a:r>
              <a:r>
                <a:rPr lang="zh-CN" altLang="en-US" sz="1000" dirty="0"/>
                <a:t>催化剂设计及制备</a:t>
              </a:r>
              <a:r>
                <a:rPr lang="en-US" altLang="zh-CN" sz="1000" dirty="0"/>
                <a:t>/</a:t>
              </a:r>
              <a:r>
                <a:rPr lang="zh-CN" altLang="en-US" sz="1000" dirty="0"/>
                <a:t>制盐与盐田设计</a:t>
              </a:r>
              <a:r>
                <a:rPr lang="en-US" altLang="zh-CN" sz="1000" dirty="0"/>
                <a:t>/</a:t>
              </a:r>
              <a:endParaRPr lang="zh-CN" altLang="en-US" sz="1000" dirty="0"/>
            </a:p>
            <a:p>
              <a:pPr algn="ctr"/>
              <a:r>
                <a:rPr lang="zh-CN" altLang="en-US" sz="1000" dirty="0"/>
                <a:t>储能原理与技术</a:t>
              </a:r>
            </a:p>
          </p:txBody>
        </p:sp>
        <p:sp>
          <p:nvSpPr>
            <p:cNvPr id="79" name="文本框 29">
              <a:extLst>
                <a:ext uri="{FF2B5EF4-FFF2-40B4-BE49-F238E27FC236}">
                  <a16:creationId xmlns:a16="http://schemas.microsoft.com/office/drawing/2014/main" id="{4424D965-69CD-488F-F726-C1C4B16D2D72}"/>
                </a:ext>
              </a:extLst>
            </p:cNvPr>
            <p:cNvSpPr txBox="1"/>
            <p:nvPr/>
          </p:nvSpPr>
          <p:spPr>
            <a:xfrm>
              <a:off x="9549962" y="2323336"/>
              <a:ext cx="887763" cy="24622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生产实习</a:t>
              </a:r>
            </a:p>
          </p:txBody>
        </p:sp>
        <p:sp>
          <p:nvSpPr>
            <p:cNvPr id="80" name="文本框 30">
              <a:extLst>
                <a:ext uri="{FF2B5EF4-FFF2-40B4-BE49-F238E27FC236}">
                  <a16:creationId xmlns:a16="http://schemas.microsoft.com/office/drawing/2014/main" id="{6CA950A7-20CD-5AC4-498D-787CA5A1AF63}"/>
                </a:ext>
              </a:extLst>
            </p:cNvPr>
            <p:cNvSpPr txBox="1"/>
            <p:nvPr/>
          </p:nvSpPr>
          <p:spPr>
            <a:xfrm>
              <a:off x="9535465" y="2853760"/>
              <a:ext cx="887763" cy="4001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化工专业综合实验</a:t>
              </a:r>
            </a:p>
          </p:txBody>
        </p:sp>
        <p:sp>
          <p:nvSpPr>
            <p:cNvPr id="83" name="文本框 30">
              <a:extLst>
                <a:ext uri="{FF2B5EF4-FFF2-40B4-BE49-F238E27FC236}">
                  <a16:creationId xmlns:a16="http://schemas.microsoft.com/office/drawing/2014/main" id="{6CA950A7-20CD-5AC4-498D-787CA5A1AF63}"/>
                </a:ext>
              </a:extLst>
            </p:cNvPr>
            <p:cNvSpPr txBox="1"/>
            <p:nvPr/>
          </p:nvSpPr>
          <p:spPr>
            <a:xfrm>
              <a:off x="11072965" y="1213318"/>
              <a:ext cx="379168" cy="347787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r>
                <a:rPr lang="zh-CN" altLang="en-US" sz="1000" dirty="0"/>
                <a:t>毕</a:t>
              </a:r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r>
                <a:rPr lang="zh-CN" altLang="en-US" sz="1000" dirty="0"/>
                <a:t>业</a:t>
              </a:r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r>
                <a:rPr lang="zh-CN" altLang="en-US" sz="1000" dirty="0"/>
                <a:t>论</a:t>
              </a:r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r>
                <a:rPr lang="zh-CN" altLang="en-US" sz="1000" dirty="0"/>
                <a:t>文</a:t>
              </a:r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r>
                <a:rPr lang="en-US" altLang="zh-CN" sz="1000" dirty="0"/>
                <a:t>/</a:t>
              </a:r>
            </a:p>
            <a:p>
              <a:pPr algn="ctr"/>
              <a:endParaRPr lang="en-US" altLang="zh-CN" sz="1000" dirty="0"/>
            </a:p>
            <a:p>
              <a:pPr algn="ctr"/>
              <a:r>
                <a:rPr lang="zh-CN" altLang="en-US" sz="1000" dirty="0"/>
                <a:t>设</a:t>
              </a:r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r>
                <a:rPr lang="zh-CN" altLang="en-US" sz="1000" dirty="0"/>
                <a:t>计</a:t>
              </a:r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endParaRPr lang="en-US" altLang="zh-CN" sz="1000" dirty="0"/>
            </a:p>
            <a:p>
              <a:pPr algn="ctr"/>
              <a:endParaRPr lang="zh-CN" altLang="en-US" sz="1000" dirty="0"/>
            </a:p>
          </p:txBody>
        </p:sp>
        <p:sp>
          <p:nvSpPr>
            <p:cNvPr id="87" name="文本框 30">
              <a:extLst>
                <a:ext uri="{FF2B5EF4-FFF2-40B4-BE49-F238E27FC236}">
                  <a16:creationId xmlns:a16="http://schemas.microsoft.com/office/drawing/2014/main" id="{6CA950A7-20CD-5AC4-498D-787CA5A1AF63}"/>
                </a:ext>
              </a:extLst>
            </p:cNvPr>
            <p:cNvSpPr txBox="1"/>
            <p:nvPr/>
          </p:nvSpPr>
          <p:spPr>
            <a:xfrm>
              <a:off x="6174684" y="3868843"/>
              <a:ext cx="2837345" cy="24622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/>
                <a:t>专业选修课</a:t>
              </a:r>
              <a:endParaRPr lang="zh-CN" altLang="en-US" sz="1000" dirty="0"/>
            </a:p>
          </p:txBody>
        </p:sp>
        <p:sp>
          <p:nvSpPr>
            <p:cNvPr id="88" name="矩形 87">
              <a:extLst>
                <a:ext uri="{FF2B5EF4-FFF2-40B4-BE49-F238E27FC236}">
                  <a16:creationId xmlns:a16="http://schemas.microsoft.com/office/drawing/2014/main" id="{F6B9B914-3E3F-6A68-1D81-FDB3087A39A0}"/>
                </a:ext>
              </a:extLst>
            </p:cNvPr>
            <p:cNvSpPr/>
            <p:nvPr/>
          </p:nvSpPr>
          <p:spPr>
            <a:xfrm>
              <a:off x="6271843" y="5222755"/>
              <a:ext cx="337070" cy="9572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4E0E71F4-2396-2938-ECB1-F0B51F2F99F7}"/>
                </a:ext>
              </a:extLst>
            </p:cNvPr>
            <p:cNvSpPr txBox="1"/>
            <p:nvPr/>
          </p:nvSpPr>
          <p:spPr>
            <a:xfrm>
              <a:off x="6664252" y="5120139"/>
              <a:ext cx="2508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/>
                <a:t>人文社会科学类通识教育课程</a:t>
              </a:r>
            </a:p>
          </p:txBody>
        </p:sp>
        <p:sp>
          <p:nvSpPr>
            <p:cNvPr id="90" name="矩形 89">
              <a:extLst>
                <a:ext uri="{FF2B5EF4-FFF2-40B4-BE49-F238E27FC236}">
                  <a16:creationId xmlns:a16="http://schemas.microsoft.com/office/drawing/2014/main" id="{544F23F2-86C5-88F5-6138-0668A9EA17D3}"/>
                </a:ext>
              </a:extLst>
            </p:cNvPr>
            <p:cNvSpPr/>
            <p:nvPr/>
          </p:nvSpPr>
          <p:spPr>
            <a:xfrm>
              <a:off x="6269054" y="5473121"/>
              <a:ext cx="348346" cy="95728"/>
            </a:xfrm>
            <a:prstGeom prst="rect">
              <a:avLst/>
            </a:prstGeom>
            <a:ln w="12700">
              <a:solidFill>
                <a:schemeClr val="tx1"/>
              </a:solidFill>
              <a:prstDash val="dashDot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2FC23F03-3534-FEF6-4519-B685751B61D6}"/>
                </a:ext>
              </a:extLst>
            </p:cNvPr>
            <p:cNvSpPr txBox="1"/>
            <p:nvPr/>
          </p:nvSpPr>
          <p:spPr>
            <a:xfrm>
              <a:off x="6682387" y="5383494"/>
              <a:ext cx="2508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/>
                <a:t>数学与自然科学类课程</a:t>
              </a:r>
            </a:p>
          </p:txBody>
        </p:sp>
        <p:sp>
          <p:nvSpPr>
            <p:cNvPr id="92" name="矩形 91">
              <a:extLst>
                <a:ext uri="{FF2B5EF4-FFF2-40B4-BE49-F238E27FC236}">
                  <a16:creationId xmlns:a16="http://schemas.microsoft.com/office/drawing/2014/main" id="{CBDC6962-458C-1019-B710-3CF9BD097665}"/>
                </a:ext>
              </a:extLst>
            </p:cNvPr>
            <p:cNvSpPr/>
            <p:nvPr/>
          </p:nvSpPr>
          <p:spPr>
            <a:xfrm>
              <a:off x="8999286" y="5225345"/>
              <a:ext cx="340860" cy="99660"/>
            </a:xfrm>
            <a:prstGeom prst="rect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0BDF2678-0E9E-BC53-B4F3-1A8423452E11}"/>
                </a:ext>
              </a:extLst>
            </p:cNvPr>
            <p:cNvSpPr txBox="1"/>
            <p:nvPr/>
          </p:nvSpPr>
          <p:spPr>
            <a:xfrm>
              <a:off x="9313441" y="5136928"/>
              <a:ext cx="1331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/>
                <a:t>工程基础类课程</a:t>
              </a:r>
            </a:p>
          </p:txBody>
        </p: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398D158E-E551-0B7A-D692-1D3ABC386058}"/>
                </a:ext>
              </a:extLst>
            </p:cNvPr>
            <p:cNvSpPr/>
            <p:nvPr/>
          </p:nvSpPr>
          <p:spPr>
            <a:xfrm>
              <a:off x="9010030" y="5473122"/>
              <a:ext cx="340861" cy="9572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247659F1-87CD-C93C-5884-8DF3DFC9C898}"/>
                </a:ext>
              </a:extLst>
            </p:cNvPr>
            <p:cNvSpPr txBox="1"/>
            <p:nvPr/>
          </p:nvSpPr>
          <p:spPr>
            <a:xfrm>
              <a:off x="9335898" y="5389900"/>
              <a:ext cx="1331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/>
                <a:t>专业类课程</a:t>
              </a:r>
            </a:p>
          </p:txBody>
        </p:sp>
        <p:cxnSp>
          <p:nvCxnSpPr>
            <p:cNvPr id="104" name="直接箭头连接符 103">
              <a:extLst>
                <a:ext uri="{FF2B5EF4-FFF2-40B4-BE49-F238E27FC236}">
                  <a16:creationId xmlns:a16="http://schemas.microsoft.com/office/drawing/2014/main" id="{E5A28BAC-A510-4A3E-5AA7-2BD3C052EB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37725" y="2437001"/>
              <a:ext cx="621776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箭头连接符 104">
              <a:extLst>
                <a:ext uri="{FF2B5EF4-FFF2-40B4-BE49-F238E27FC236}">
                  <a16:creationId xmlns:a16="http://schemas.microsoft.com/office/drawing/2014/main" id="{F89A4F2E-B511-8BAA-F637-9414586421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36692" y="3034652"/>
              <a:ext cx="621776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连接符: 肘形 117">
              <a:extLst>
                <a:ext uri="{FF2B5EF4-FFF2-40B4-BE49-F238E27FC236}">
                  <a16:creationId xmlns:a16="http://schemas.microsoft.com/office/drawing/2014/main" id="{BF4B5B02-7A09-746A-CFA5-064C1EFE6377}"/>
                </a:ext>
              </a:extLst>
            </p:cNvPr>
            <p:cNvCxnSpPr>
              <a:cxnSpLocks/>
              <a:stCxn id="42" idx="3"/>
              <a:endCxn id="55" idx="1"/>
            </p:cNvCxnSpPr>
            <p:nvPr/>
          </p:nvCxnSpPr>
          <p:spPr>
            <a:xfrm flipV="1">
              <a:off x="2737847" y="3143373"/>
              <a:ext cx="2051578" cy="258699"/>
            </a:xfrm>
            <a:prstGeom prst="bentConnector3">
              <a:avLst>
                <a:gd name="adj1" fmla="val 87779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箭头连接符 183">
              <a:extLst>
                <a:ext uri="{FF2B5EF4-FFF2-40B4-BE49-F238E27FC236}">
                  <a16:creationId xmlns:a16="http://schemas.microsoft.com/office/drawing/2014/main" id="{45131822-8978-1280-F821-567F74413738}"/>
                </a:ext>
              </a:extLst>
            </p:cNvPr>
            <p:cNvCxnSpPr>
              <a:stCxn id="73" idx="3"/>
            </p:cNvCxnSpPr>
            <p:nvPr/>
          </p:nvCxnSpPr>
          <p:spPr>
            <a:xfrm>
              <a:off x="9008167" y="3460456"/>
              <a:ext cx="206479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箭头连接符 185">
              <a:extLst>
                <a:ext uri="{FF2B5EF4-FFF2-40B4-BE49-F238E27FC236}">
                  <a16:creationId xmlns:a16="http://schemas.microsoft.com/office/drawing/2014/main" id="{3DBD0478-6FF2-6A08-9EE8-ADBC8603EC76}"/>
                </a:ext>
              </a:extLst>
            </p:cNvPr>
            <p:cNvCxnSpPr>
              <a:stCxn id="71" idx="3"/>
            </p:cNvCxnSpPr>
            <p:nvPr/>
          </p:nvCxnSpPr>
          <p:spPr>
            <a:xfrm>
              <a:off x="9008167" y="2652033"/>
              <a:ext cx="21039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箭头连接符 187">
              <a:extLst>
                <a:ext uri="{FF2B5EF4-FFF2-40B4-BE49-F238E27FC236}">
                  <a16:creationId xmlns:a16="http://schemas.microsoft.com/office/drawing/2014/main" id="{2F3A4DFE-B0ED-96F3-70AD-C01589B95424}"/>
                </a:ext>
              </a:extLst>
            </p:cNvPr>
            <p:cNvCxnSpPr>
              <a:stCxn id="69" idx="3"/>
            </p:cNvCxnSpPr>
            <p:nvPr/>
          </p:nvCxnSpPr>
          <p:spPr>
            <a:xfrm>
              <a:off x="9008167" y="1918355"/>
              <a:ext cx="206479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箭头连接符 191">
              <a:extLst>
                <a:ext uri="{FF2B5EF4-FFF2-40B4-BE49-F238E27FC236}">
                  <a16:creationId xmlns:a16="http://schemas.microsoft.com/office/drawing/2014/main" id="{17C31B6C-4B43-8034-9F33-CD5E3983BEFD}"/>
                </a:ext>
              </a:extLst>
            </p:cNvPr>
            <p:cNvCxnSpPr>
              <a:cxnSpLocks/>
              <a:stCxn id="87" idx="3"/>
            </p:cNvCxnSpPr>
            <p:nvPr/>
          </p:nvCxnSpPr>
          <p:spPr>
            <a:xfrm flipV="1">
              <a:off x="9012029" y="3980048"/>
              <a:ext cx="2060936" cy="119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箭头连接符 195">
              <a:extLst>
                <a:ext uri="{FF2B5EF4-FFF2-40B4-BE49-F238E27FC236}">
                  <a16:creationId xmlns:a16="http://schemas.microsoft.com/office/drawing/2014/main" id="{D6C6EF4F-F451-0F15-1AF0-A534C90F2C56}"/>
                </a:ext>
              </a:extLst>
            </p:cNvPr>
            <p:cNvCxnSpPr>
              <a:stCxn id="58" idx="2"/>
              <a:endCxn id="59" idx="0"/>
            </p:cNvCxnSpPr>
            <p:nvPr/>
          </p:nvCxnSpPr>
          <p:spPr>
            <a:xfrm>
              <a:off x="5289325" y="2175489"/>
              <a:ext cx="0" cy="2779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连接符: 肘形 199">
              <a:extLst>
                <a:ext uri="{FF2B5EF4-FFF2-40B4-BE49-F238E27FC236}">
                  <a16:creationId xmlns:a16="http://schemas.microsoft.com/office/drawing/2014/main" id="{75921FB0-4C57-2A17-A10D-8FDDB014AE58}"/>
                </a:ext>
              </a:extLst>
            </p:cNvPr>
            <p:cNvCxnSpPr>
              <a:stCxn id="65" idx="3"/>
              <a:endCxn id="53" idx="1"/>
            </p:cNvCxnSpPr>
            <p:nvPr/>
          </p:nvCxnSpPr>
          <p:spPr>
            <a:xfrm flipV="1">
              <a:off x="7311005" y="1308342"/>
              <a:ext cx="513483" cy="1695955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连接符: 肘形 201">
              <a:extLst>
                <a:ext uri="{FF2B5EF4-FFF2-40B4-BE49-F238E27FC236}">
                  <a16:creationId xmlns:a16="http://schemas.microsoft.com/office/drawing/2014/main" id="{B4F078FC-C43B-675A-9A42-69E54142BF02}"/>
                </a:ext>
              </a:extLst>
            </p:cNvPr>
            <p:cNvCxnSpPr>
              <a:stCxn id="63" idx="3"/>
              <a:endCxn id="53" idx="1"/>
            </p:cNvCxnSpPr>
            <p:nvPr/>
          </p:nvCxnSpPr>
          <p:spPr>
            <a:xfrm flipV="1">
              <a:off x="7311006" y="1308342"/>
              <a:ext cx="513482" cy="114303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连接符: 肘形 203">
              <a:extLst>
                <a:ext uri="{FF2B5EF4-FFF2-40B4-BE49-F238E27FC236}">
                  <a16:creationId xmlns:a16="http://schemas.microsoft.com/office/drawing/2014/main" id="{6BC23701-1B72-3807-87DB-1CCC416B4D5D}"/>
                </a:ext>
              </a:extLst>
            </p:cNvPr>
            <p:cNvCxnSpPr>
              <a:stCxn id="62" idx="3"/>
              <a:endCxn id="53" idx="1"/>
            </p:cNvCxnSpPr>
            <p:nvPr/>
          </p:nvCxnSpPr>
          <p:spPr>
            <a:xfrm flipV="1">
              <a:off x="7254064" y="1308342"/>
              <a:ext cx="570424" cy="601463"/>
            </a:xfrm>
            <a:prstGeom prst="bentConnector3">
              <a:avLst>
                <a:gd name="adj1" fmla="val 56107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连接符: 肘形 206">
              <a:extLst>
                <a:ext uri="{FF2B5EF4-FFF2-40B4-BE49-F238E27FC236}">
                  <a16:creationId xmlns:a16="http://schemas.microsoft.com/office/drawing/2014/main" id="{7A8036A1-3CFE-06D0-28A0-B0603C7B8AF2}"/>
                </a:ext>
              </a:extLst>
            </p:cNvPr>
            <p:cNvCxnSpPr>
              <a:cxnSpLocks/>
              <a:stCxn id="68" idx="3"/>
              <a:endCxn id="83" idx="0"/>
            </p:cNvCxnSpPr>
            <p:nvPr/>
          </p:nvCxnSpPr>
          <p:spPr>
            <a:xfrm>
              <a:off x="9008167" y="802871"/>
              <a:ext cx="2254382" cy="410447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箭头连接符 208">
              <a:extLst>
                <a:ext uri="{FF2B5EF4-FFF2-40B4-BE49-F238E27FC236}">
                  <a16:creationId xmlns:a16="http://schemas.microsoft.com/office/drawing/2014/main" id="{4BD5F02B-8AEC-799B-49C7-454F5620C8E5}"/>
                </a:ext>
              </a:extLst>
            </p:cNvPr>
            <p:cNvCxnSpPr>
              <a:stCxn id="53" idx="3"/>
            </p:cNvCxnSpPr>
            <p:nvPr/>
          </p:nvCxnSpPr>
          <p:spPr>
            <a:xfrm>
              <a:off x="8887449" y="1308342"/>
              <a:ext cx="218551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连接符: 肘形 213">
              <a:extLst>
                <a:ext uri="{FF2B5EF4-FFF2-40B4-BE49-F238E27FC236}">
                  <a16:creationId xmlns:a16="http://schemas.microsoft.com/office/drawing/2014/main" id="{504B254F-6703-8928-E0BC-FBE58E4A8919}"/>
                </a:ext>
              </a:extLst>
            </p:cNvPr>
            <p:cNvCxnSpPr>
              <a:stCxn id="56" idx="2"/>
            </p:cNvCxnSpPr>
            <p:nvPr/>
          </p:nvCxnSpPr>
          <p:spPr>
            <a:xfrm rot="16200000" flipH="1">
              <a:off x="6375915" y="468929"/>
              <a:ext cx="105241" cy="2278421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连接符: 肘形 217">
              <a:extLst>
                <a:ext uri="{FF2B5EF4-FFF2-40B4-BE49-F238E27FC236}">
                  <a16:creationId xmlns:a16="http://schemas.microsoft.com/office/drawing/2014/main" id="{F722FA37-278B-9B64-A706-4D6217225854}"/>
                </a:ext>
              </a:extLst>
            </p:cNvPr>
            <p:cNvCxnSpPr>
              <a:stCxn id="58" idx="3"/>
              <a:endCxn id="65" idx="1"/>
            </p:cNvCxnSpPr>
            <p:nvPr/>
          </p:nvCxnSpPr>
          <p:spPr>
            <a:xfrm>
              <a:off x="5739325" y="2052379"/>
              <a:ext cx="557799" cy="951918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连接符: 肘形 219">
              <a:extLst>
                <a:ext uri="{FF2B5EF4-FFF2-40B4-BE49-F238E27FC236}">
                  <a16:creationId xmlns:a16="http://schemas.microsoft.com/office/drawing/2014/main" id="{4DCB76FE-2A81-6DFC-5201-1EA7C4F924E9}"/>
                </a:ext>
              </a:extLst>
            </p:cNvPr>
            <p:cNvCxnSpPr>
              <a:stCxn id="58" idx="3"/>
              <a:endCxn id="63" idx="1"/>
            </p:cNvCxnSpPr>
            <p:nvPr/>
          </p:nvCxnSpPr>
          <p:spPr>
            <a:xfrm>
              <a:off x="5739325" y="2052379"/>
              <a:ext cx="557798" cy="39899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连接符: 肘形 221">
              <a:extLst>
                <a:ext uri="{FF2B5EF4-FFF2-40B4-BE49-F238E27FC236}">
                  <a16:creationId xmlns:a16="http://schemas.microsoft.com/office/drawing/2014/main" id="{1410E051-0AE6-7885-03B7-E927D0453B5E}"/>
                </a:ext>
              </a:extLst>
            </p:cNvPr>
            <p:cNvCxnSpPr>
              <a:cxnSpLocks/>
              <a:endCxn id="87" idx="1"/>
            </p:cNvCxnSpPr>
            <p:nvPr/>
          </p:nvCxnSpPr>
          <p:spPr>
            <a:xfrm rot="16200000" flipH="1">
              <a:off x="5064946" y="2882215"/>
              <a:ext cx="1949193" cy="270283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箭头连接符 223">
              <a:extLst>
                <a:ext uri="{FF2B5EF4-FFF2-40B4-BE49-F238E27FC236}">
                  <a16:creationId xmlns:a16="http://schemas.microsoft.com/office/drawing/2014/main" id="{24B703D3-CD01-1AF0-BBD6-3FB40A1D0898}"/>
                </a:ext>
              </a:extLst>
            </p:cNvPr>
            <p:cNvCxnSpPr>
              <a:stCxn id="65" idx="2"/>
              <a:endCxn id="67" idx="0"/>
            </p:cNvCxnSpPr>
            <p:nvPr/>
          </p:nvCxnSpPr>
          <p:spPr>
            <a:xfrm flipH="1">
              <a:off x="6804064" y="3204352"/>
              <a:ext cx="1" cy="1876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连接符: 肘形 225">
              <a:extLst>
                <a:ext uri="{FF2B5EF4-FFF2-40B4-BE49-F238E27FC236}">
                  <a16:creationId xmlns:a16="http://schemas.microsoft.com/office/drawing/2014/main" id="{9DA7872F-0B3B-08B1-922C-F92E826E9B16}"/>
                </a:ext>
              </a:extLst>
            </p:cNvPr>
            <p:cNvCxnSpPr>
              <a:stCxn id="45" idx="3"/>
              <a:endCxn id="58" idx="1"/>
            </p:cNvCxnSpPr>
            <p:nvPr/>
          </p:nvCxnSpPr>
          <p:spPr>
            <a:xfrm>
              <a:off x="4266207" y="1549749"/>
              <a:ext cx="573118" cy="50263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箭头连接符 229">
              <a:extLst>
                <a:ext uri="{FF2B5EF4-FFF2-40B4-BE49-F238E27FC236}">
                  <a16:creationId xmlns:a16="http://schemas.microsoft.com/office/drawing/2014/main" id="{F4F2513A-F29F-25E1-F0FB-9FF77A7AF0D4}"/>
                </a:ext>
              </a:extLst>
            </p:cNvPr>
            <p:cNvCxnSpPr>
              <a:cxnSpLocks/>
              <a:stCxn id="45" idx="2"/>
              <a:endCxn id="46" idx="0"/>
            </p:cNvCxnSpPr>
            <p:nvPr/>
          </p:nvCxnSpPr>
          <p:spPr>
            <a:xfrm>
              <a:off x="3816207" y="1672859"/>
              <a:ext cx="12857" cy="5078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箭头连接符 233">
              <a:extLst>
                <a:ext uri="{FF2B5EF4-FFF2-40B4-BE49-F238E27FC236}">
                  <a16:creationId xmlns:a16="http://schemas.microsoft.com/office/drawing/2014/main" id="{2044098E-BD55-EE6D-0BA4-C92E06AA9365}"/>
                </a:ext>
              </a:extLst>
            </p:cNvPr>
            <p:cNvCxnSpPr>
              <a:stCxn id="41" idx="3"/>
              <a:endCxn id="50" idx="1"/>
            </p:cNvCxnSpPr>
            <p:nvPr/>
          </p:nvCxnSpPr>
          <p:spPr>
            <a:xfrm>
              <a:off x="2746748" y="3994667"/>
              <a:ext cx="61945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箭头连接符 235">
              <a:extLst>
                <a:ext uri="{FF2B5EF4-FFF2-40B4-BE49-F238E27FC236}">
                  <a16:creationId xmlns:a16="http://schemas.microsoft.com/office/drawing/2014/main" id="{BC88D6C2-CECA-1AA7-8DD8-C51BBD4DDF8C}"/>
                </a:ext>
              </a:extLst>
            </p:cNvPr>
            <p:cNvCxnSpPr>
              <a:cxnSpLocks/>
              <a:stCxn id="51" idx="3"/>
              <a:endCxn id="55" idx="1"/>
            </p:cNvCxnSpPr>
            <p:nvPr/>
          </p:nvCxnSpPr>
          <p:spPr>
            <a:xfrm flipV="1">
              <a:off x="4309984" y="3143373"/>
              <a:ext cx="479441" cy="747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连接符: 肘形 237">
              <a:extLst>
                <a:ext uri="{FF2B5EF4-FFF2-40B4-BE49-F238E27FC236}">
                  <a16:creationId xmlns:a16="http://schemas.microsoft.com/office/drawing/2014/main" id="{03939E17-891E-C5C8-B345-C332B14DCA44}"/>
                </a:ext>
              </a:extLst>
            </p:cNvPr>
            <p:cNvCxnSpPr>
              <a:cxnSpLocks/>
              <a:stCxn id="25" idx="3"/>
              <a:endCxn id="43" idx="0"/>
            </p:cNvCxnSpPr>
            <p:nvPr/>
          </p:nvCxnSpPr>
          <p:spPr>
            <a:xfrm>
              <a:off x="1999822" y="775606"/>
              <a:ext cx="297666" cy="312722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连接符: 肘形 239">
              <a:extLst>
                <a:ext uri="{FF2B5EF4-FFF2-40B4-BE49-F238E27FC236}">
                  <a16:creationId xmlns:a16="http://schemas.microsoft.com/office/drawing/2014/main" id="{BF765901-A0BD-7266-BA45-6C5449893401}"/>
                </a:ext>
              </a:extLst>
            </p:cNvPr>
            <p:cNvCxnSpPr>
              <a:cxnSpLocks/>
              <a:stCxn id="43" idx="3"/>
              <a:endCxn id="44" idx="1"/>
            </p:cNvCxnSpPr>
            <p:nvPr/>
          </p:nvCxnSpPr>
          <p:spPr>
            <a:xfrm flipV="1">
              <a:off x="2747488" y="775606"/>
              <a:ext cx="618719" cy="49272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连接符: 肘形 241">
              <a:extLst>
                <a:ext uri="{FF2B5EF4-FFF2-40B4-BE49-F238E27FC236}">
                  <a16:creationId xmlns:a16="http://schemas.microsoft.com/office/drawing/2014/main" id="{711A9FE5-E1C0-239C-A8F7-AF2EF634D6C7}"/>
                </a:ext>
              </a:extLst>
            </p:cNvPr>
            <p:cNvCxnSpPr>
              <a:stCxn id="26" idx="3"/>
              <a:endCxn id="32" idx="1"/>
            </p:cNvCxnSpPr>
            <p:nvPr/>
          </p:nvCxnSpPr>
          <p:spPr>
            <a:xfrm>
              <a:off x="1356769" y="1578194"/>
              <a:ext cx="495686" cy="190129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连接符: 肘形 243">
              <a:extLst>
                <a:ext uri="{FF2B5EF4-FFF2-40B4-BE49-F238E27FC236}">
                  <a16:creationId xmlns:a16="http://schemas.microsoft.com/office/drawing/2014/main" id="{21DDD17F-7D7A-9A2F-CA20-AA1FED109C3E}"/>
                </a:ext>
              </a:extLst>
            </p:cNvPr>
            <p:cNvCxnSpPr>
              <a:stCxn id="32" idx="3"/>
              <a:endCxn id="45" idx="1"/>
            </p:cNvCxnSpPr>
            <p:nvPr/>
          </p:nvCxnSpPr>
          <p:spPr>
            <a:xfrm flipV="1">
              <a:off x="2752455" y="1549749"/>
              <a:ext cx="613752" cy="21857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连接符: 肘形 2">
              <a:extLst>
                <a:ext uri="{FF2B5EF4-FFF2-40B4-BE49-F238E27FC236}">
                  <a16:creationId xmlns:a16="http://schemas.microsoft.com/office/drawing/2014/main" id="{C2C884D5-E17A-CDA6-563C-4F4193374384}"/>
                </a:ext>
              </a:extLst>
            </p:cNvPr>
            <p:cNvCxnSpPr>
              <a:cxnSpLocks/>
              <a:stCxn id="38" idx="3"/>
              <a:endCxn id="46" idx="1"/>
            </p:cNvCxnSpPr>
            <p:nvPr/>
          </p:nvCxnSpPr>
          <p:spPr>
            <a:xfrm flipV="1">
              <a:off x="2752455" y="2380782"/>
              <a:ext cx="613751" cy="16015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344F1D88-FC74-C72F-D86E-970BB185E0B8}"/>
                </a:ext>
              </a:extLst>
            </p:cNvPr>
            <p:cNvCxnSpPr>
              <a:stCxn id="26" idx="2"/>
              <a:endCxn id="29" idx="0"/>
            </p:cNvCxnSpPr>
            <p:nvPr/>
          </p:nvCxnSpPr>
          <p:spPr>
            <a:xfrm flipH="1">
              <a:off x="900201" y="1778249"/>
              <a:ext cx="6945" cy="4794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25">
              <a:extLst>
                <a:ext uri="{FF2B5EF4-FFF2-40B4-BE49-F238E27FC236}">
                  <a16:creationId xmlns:a16="http://schemas.microsoft.com/office/drawing/2014/main" id="{8686216C-FAB4-A8E8-3176-C9CB2D6FAF3F}"/>
                </a:ext>
              </a:extLst>
            </p:cNvPr>
            <p:cNvSpPr txBox="1"/>
            <p:nvPr/>
          </p:nvSpPr>
          <p:spPr>
            <a:xfrm>
              <a:off x="1770904" y="2024293"/>
              <a:ext cx="1069924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>
                  <a:latin typeface="宋体" panose="02010600030101010101" pitchFamily="2" charset="-122"/>
                  <a:ea typeface="宋体" panose="02010600030101010101" pitchFamily="2" charset="-122"/>
                </a:rPr>
                <a:t>有机化学实验</a:t>
              </a:r>
              <a:endParaRPr lang="zh-CN" altLang="en-US" sz="1000" dirty="0"/>
            </a:p>
          </p:txBody>
        </p:sp>
        <p:sp>
          <p:nvSpPr>
            <p:cNvPr id="37" name="文本框 27">
              <a:extLst>
                <a:ext uri="{FF2B5EF4-FFF2-40B4-BE49-F238E27FC236}">
                  <a16:creationId xmlns:a16="http://schemas.microsoft.com/office/drawing/2014/main" id="{BB9CB38A-66E8-588F-23FD-25DF44E05025}"/>
                </a:ext>
              </a:extLst>
            </p:cNvPr>
            <p:cNvSpPr txBox="1"/>
            <p:nvPr/>
          </p:nvSpPr>
          <p:spPr>
            <a:xfrm>
              <a:off x="1846748" y="2831628"/>
              <a:ext cx="900000" cy="2462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Dot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物理实验</a:t>
              </a:r>
            </a:p>
          </p:txBody>
        </p: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666BDE59-FABB-F126-667D-483E53EB2B35}"/>
                </a:ext>
              </a:extLst>
            </p:cNvPr>
            <p:cNvCxnSpPr>
              <a:stCxn id="32" idx="2"/>
              <a:endCxn id="13" idx="0"/>
            </p:cNvCxnSpPr>
            <p:nvPr/>
          </p:nvCxnSpPr>
          <p:spPr>
            <a:xfrm>
              <a:off x="2302455" y="1891433"/>
              <a:ext cx="3411" cy="1328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AF56621C-BCB9-D86C-B5BB-316DEC0B3D45}"/>
                </a:ext>
              </a:extLst>
            </p:cNvPr>
            <p:cNvCxnSpPr>
              <a:stCxn id="38" idx="2"/>
              <a:endCxn id="37" idx="0"/>
            </p:cNvCxnSpPr>
            <p:nvPr/>
          </p:nvCxnSpPr>
          <p:spPr>
            <a:xfrm flipH="1">
              <a:off x="2296748" y="2664044"/>
              <a:ext cx="5707" cy="1675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文本框 30">
              <a:extLst>
                <a:ext uri="{FF2B5EF4-FFF2-40B4-BE49-F238E27FC236}">
                  <a16:creationId xmlns:a16="http://schemas.microsoft.com/office/drawing/2014/main" id="{69D4C18C-3605-A2F3-5DEA-D328CDDDDA42}"/>
                </a:ext>
              </a:extLst>
            </p:cNvPr>
            <p:cNvSpPr txBox="1"/>
            <p:nvPr/>
          </p:nvSpPr>
          <p:spPr>
            <a:xfrm>
              <a:off x="4645666" y="4595643"/>
              <a:ext cx="1218383" cy="246221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典型化工设备设计</a:t>
              </a:r>
            </a:p>
          </p:txBody>
        </p: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E5821D88-5EFF-7FBD-E277-221CA268F76A}"/>
                </a:ext>
              </a:extLst>
            </p:cNvPr>
            <p:cNvCxnSpPr>
              <a:cxnSpLocks/>
              <a:stCxn id="52" idx="3"/>
              <a:endCxn id="68" idx="1"/>
            </p:cNvCxnSpPr>
            <p:nvPr/>
          </p:nvCxnSpPr>
          <p:spPr>
            <a:xfrm>
              <a:off x="7275551" y="798718"/>
              <a:ext cx="428219" cy="41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1CF21B6E-216E-409B-8ECF-68B3175153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81963" y="4721888"/>
              <a:ext cx="5191002" cy="58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连接符: 肘形 101">
              <a:extLst>
                <a:ext uri="{FF2B5EF4-FFF2-40B4-BE49-F238E27FC236}">
                  <a16:creationId xmlns:a16="http://schemas.microsoft.com/office/drawing/2014/main" id="{1FA8A685-90D7-F721-BB3E-0DBA234BD48A}"/>
                </a:ext>
              </a:extLst>
            </p:cNvPr>
            <p:cNvCxnSpPr>
              <a:cxnSpLocks/>
              <a:stCxn id="50" idx="3"/>
            </p:cNvCxnSpPr>
            <p:nvPr/>
          </p:nvCxnSpPr>
          <p:spPr>
            <a:xfrm flipV="1">
              <a:off x="4266207" y="3734323"/>
              <a:ext cx="594921" cy="260344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0">
              <a:extLst>
                <a:ext uri="{FF2B5EF4-FFF2-40B4-BE49-F238E27FC236}">
                  <a16:creationId xmlns:a16="http://schemas.microsoft.com/office/drawing/2014/main" id="{31C95E87-BB51-BE13-58BC-631260C34508}"/>
                </a:ext>
              </a:extLst>
            </p:cNvPr>
            <p:cNvSpPr txBox="1"/>
            <p:nvPr/>
          </p:nvSpPr>
          <p:spPr>
            <a:xfrm>
              <a:off x="6205675" y="4615247"/>
              <a:ext cx="121838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化工原理课程设计</a:t>
              </a:r>
            </a:p>
          </p:txBody>
        </p:sp>
        <p:sp>
          <p:nvSpPr>
            <p:cNvPr id="22" name="文本框 30">
              <a:extLst>
                <a:ext uri="{FF2B5EF4-FFF2-40B4-BE49-F238E27FC236}">
                  <a16:creationId xmlns:a16="http://schemas.microsoft.com/office/drawing/2014/main" id="{1AC8137F-B46C-F90F-369C-49C87528DE6E}"/>
                </a:ext>
              </a:extLst>
            </p:cNvPr>
            <p:cNvSpPr txBox="1"/>
            <p:nvPr/>
          </p:nvSpPr>
          <p:spPr>
            <a:xfrm>
              <a:off x="9293281" y="4609365"/>
              <a:ext cx="121838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化工工艺设计</a:t>
              </a:r>
            </a:p>
          </p:txBody>
        </p:sp>
        <p:sp>
          <p:nvSpPr>
            <p:cNvPr id="24" name="文本框 30">
              <a:extLst>
                <a:ext uri="{FF2B5EF4-FFF2-40B4-BE49-F238E27FC236}">
                  <a16:creationId xmlns:a16="http://schemas.microsoft.com/office/drawing/2014/main" id="{58A33685-4F0D-A40B-D174-2CAF92A6ABCC}"/>
                </a:ext>
              </a:extLst>
            </p:cNvPr>
            <p:cNvSpPr txBox="1"/>
            <p:nvPr/>
          </p:nvSpPr>
          <p:spPr>
            <a:xfrm>
              <a:off x="6267530" y="5717247"/>
              <a:ext cx="342000" cy="9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endParaRPr lang="zh-CN" altLang="en-US" sz="1000" dirty="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6D5A24C6-3BC1-5793-4051-DD3EEA99CBBA}"/>
                </a:ext>
              </a:extLst>
            </p:cNvPr>
            <p:cNvSpPr txBox="1"/>
            <p:nvPr/>
          </p:nvSpPr>
          <p:spPr>
            <a:xfrm>
              <a:off x="6691560" y="5642799"/>
              <a:ext cx="107541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 dirty="0"/>
                <a:t>项目制课程</a:t>
              </a:r>
            </a:p>
          </p:txBody>
        </p:sp>
        <p:sp>
          <p:nvSpPr>
            <p:cNvPr id="39" name="文本框 26">
              <a:extLst>
                <a:ext uri="{FF2B5EF4-FFF2-40B4-BE49-F238E27FC236}">
                  <a16:creationId xmlns:a16="http://schemas.microsoft.com/office/drawing/2014/main" id="{8F620186-D881-F1F5-531D-FFE05BF95789}"/>
                </a:ext>
              </a:extLst>
            </p:cNvPr>
            <p:cNvSpPr txBox="1"/>
            <p:nvPr/>
          </p:nvSpPr>
          <p:spPr>
            <a:xfrm>
              <a:off x="4751771" y="3985957"/>
              <a:ext cx="987554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高分子材料</a:t>
              </a:r>
            </a:p>
          </p:txBody>
        </p:sp>
        <p:sp>
          <p:nvSpPr>
            <p:cNvPr id="47" name="文本框 26">
              <a:extLst>
                <a:ext uri="{FF2B5EF4-FFF2-40B4-BE49-F238E27FC236}">
                  <a16:creationId xmlns:a16="http://schemas.microsoft.com/office/drawing/2014/main" id="{BA309613-F9A0-C2D4-E011-0BB9F7212478}"/>
                </a:ext>
              </a:extLst>
            </p:cNvPr>
            <p:cNvSpPr txBox="1"/>
            <p:nvPr/>
          </p:nvSpPr>
          <p:spPr>
            <a:xfrm>
              <a:off x="7933656" y="4161166"/>
              <a:ext cx="987554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化工安全管理</a:t>
              </a:r>
            </a:p>
          </p:txBody>
        </p:sp>
        <p:sp>
          <p:nvSpPr>
            <p:cNvPr id="49" name="文本框 26">
              <a:extLst>
                <a:ext uri="{FF2B5EF4-FFF2-40B4-BE49-F238E27FC236}">
                  <a16:creationId xmlns:a16="http://schemas.microsoft.com/office/drawing/2014/main" id="{18355975-DB50-4587-875C-63FE5ED7911A}"/>
                </a:ext>
              </a:extLst>
            </p:cNvPr>
            <p:cNvSpPr txBox="1"/>
            <p:nvPr/>
          </p:nvSpPr>
          <p:spPr>
            <a:xfrm>
              <a:off x="4770883" y="4286815"/>
              <a:ext cx="987554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理论化学导论</a:t>
              </a:r>
            </a:p>
          </p:txBody>
        </p:sp>
        <p:sp>
          <p:nvSpPr>
            <p:cNvPr id="54" name="文本框 26">
              <a:extLst>
                <a:ext uri="{FF2B5EF4-FFF2-40B4-BE49-F238E27FC236}">
                  <a16:creationId xmlns:a16="http://schemas.microsoft.com/office/drawing/2014/main" id="{DFFB1C10-075D-D8C9-8559-2F55A31C4992}"/>
                </a:ext>
              </a:extLst>
            </p:cNvPr>
            <p:cNvSpPr txBox="1"/>
            <p:nvPr/>
          </p:nvSpPr>
          <p:spPr>
            <a:xfrm>
              <a:off x="7796493" y="4452452"/>
              <a:ext cx="1250150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zh-CN" altLang="en-US" sz="1000" dirty="0"/>
                <a:t>化工过程智能制造</a:t>
              </a:r>
            </a:p>
          </p:txBody>
        </p:sp>
        <p:sp>
          <p:nvSpPr>
            <p:cNvPr id="61" name="文本框 26">
              <a:extLst>
                <a:ext uri="{FF2B5EF4-FFF2-40B4-BE49-F238E27FC236}">
                  <a16:creationId xmlns:a16="http://schemas.microsoft.com/office/drawing/2014/main" id="{F763B001-C865-BFC9-6348-306D2D64D132}"/>
                </a:ext>
              </a:extLst>
            </p:cNvPr>
            <p:cNvSpPr txBox="1"/>
            <p:nvPr/>
          </p:nvSpPr>
          <p:spPr>
            <a:xfrm>
              <a:off x="9008167" y="5697797"/>
              <a:ext cx="342000" cy="9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pPr algn="ctr"/>
              <a:endParaRPr lang="zh-CN" altLang="en-US" sz="1000" dirty="0"/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3787D959-1F8B-DAA5-31CB-0969D8715438}"/>
                </a:ext>
              </a:extLst>
            </p:cNvPr>
            <p:cNvSpPr txBox="1"/>
            <p:nvPr/>
          </p:nvSpPr>
          <p:spPr>
            <a:xfrm>
              <a:off x="9350167" y="5634352"/>
              <a:ext cx="107541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 dirty="0"/>
                <a:t>“化工”</a:t>
              </a:r>
              <a:r>
                <a:rPr lang="en-US" altLang="zh-CN" sz="1200" dirty="0"/>
                <a:t>+</a:t>
              </a:r>
              <a:r>
                <a:rPr lang="zh-CN" altLang="en-US" sz="1200" dirty="0"/>
                <a:t> 课程</a:t>
              </a:r>
            </a:p>
          </p:txBody>
        </p:sp>
      </p:grpSp>
      <p:sp>
        <p:nvSpPr>
          <p:cNvPr id="110" name="文本框 26">
            <a:extLst>
              <a:ext uri="{FF2B5EF4-FFF2-40B4-BE49-F238E27FC236}">
                <a16:creationId xmlns:a16="http://schemas.microsoft.com/office/drawing/2014/main" id="{304EBA11-8223-39DF-786F-20D6E207285C}"/>
              </a:ext>
            </a:extLst>
          </p:cNvPr>
          <p:cNvSpPr txBox="1"/>
          <p:nvPr/>
        </p:nvSpPr>
        <p:spPr>
          <a:xfrm>
            <a:off x="6354064" y="1181889"/>
            <a:ext cx="90000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1000" dirty="0" smtClean="0"/>
              <a:t>化工原理实验</a:t>
            </a:r>
            <a:endParaRPr lang="zh-CN" altLang="en-US" sz="1000" dirty="0"/>
          </a:p>
        </p:txBody>
      </p:sp>
      <p:cxnSp>
        <p:nvCxnSpPr>
          <p:cNvPr id="111" name="直接箭头连接符 110">
            <a:extLst>
              <a:ext uri="{FF2B5EF4-FFF2-40B4-BE49-F238E27FC236}">
                <a16:creationId xmlns:a16="http://schemas.microsoft.com/office/drawing/2014/main" id="{D6C6EF4F-F451-0F15-1AF0-A534C90F2C56}"/>
              </a:ext>
            </a:extLst>
          </p:cNvPr>
          <p:cNvCxnSpPr/>
          <p:nvPr/>
        </p:nvCxnSpPr>
        <p:spPr>
          <a:xfrm>
            <a:off x="6804064" y="921828"/>
            <a:ext cx="0" cy="277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591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750</TotalTime>
  <Words>242</Words>
  <Application>Microsoft Office PowerPoint</Application>
  <PresentationFormat>宽屏</PresentationFormat>
  <Paragraphs>80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宋体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Lei Zhang</dc:creator>
  <cp:lastModifiedBy>张蕾</cp:lastModifiedBy>
  <cp:revision>21</cp:revision>
  <dcterms:created xsi:type="dcterms:W3CDTF">2023-06-08T05:19:46Z</dcterms:created>
  <dcterms:modified xsi:type="dcterms:W3CDTF">2024-07-29T02:28:10Z</dcterms:modified>
</cp:coreProperties>
</file>